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75ad851bac_1_7: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75ad851ba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649"/>
            <a:ext cx="6390300" cy="3952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992"/>
            <a:ext cx="6390300" cy="1526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799"/>
            <a:ext cx="6390300" cy="378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481"/>
            <a:ext cx="6390300" cy="2504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374"/>
            <a:ext cx="6390300" cy="1620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044"/>
            <a:ext cx="6390300" cy="657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85"/>
            <a:ext cx="2106000" cy="1455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618"/>
            <a:ext cx="2106000" cy="612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746"/>
            <a:ext cx="4775700" cy="7876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428"/>
            <a:ext cx="3033900" cy="2854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7207"/>
            <a:ext cx="3033900" cy="23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418"/>
            <a:ext cx="2877600" cy="7114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800"/>
            <a:ext cx="4499100" cy="1165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64050" y="2358700"/>
            <a:ext cx="5529900" cy="77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1200">
              <a:latin typeface="Calibri"/>
              <a:ea typeface="Calibri"/>
              <a:cs typeface="Calibri"/>
              <a:sym typeface="Calibri"/>
            </a:endParaRPr>
          </a:p>
        </p:txBody>
      </p:sp>
      <p:sp>
        <p:nvSpPr>
          <p:cNvPr id="55" name="Google Shape;55;p13"/>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Hamsteren</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Exodus 16: 19-20</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Mozes zei dat ze het eten niet mochten bewaren tot de volgende dag. Sommige mensen luisterden niet en bewaarden het toch. Maar de volgende morgen zaten er wormen in het eten en het stonk. Mozes werd kwaad op de mensen die het eten bewaard hadden.</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200"/>
              <a:t>Nodig:</a:t>
            </a:r>
            <a:endParaRPr b="1" sz="1200"/>
          </a:p>
          <a:p>
            <a:pPr indent="-304800" lvl="0" marL="457200" rtl="0" algn="l">
              <a:lnSpc>
                <a:spcPct val="115000"/>
              </a:lnSpc>
              <a:spcBef>
                <a:spcPts val="0"/>
              </a:spcBef>
              <a:spcAft>
                <a:spcPts val="0"/>
              </a:spcAft>
              <a:buSzPts val="1200"/>
              <a:buChar char="-"/>
            </a:pPr>
            <a:r>
              <a:rPr lang="nl" sz="1200"/>
              <a:t>2 schalen of teiltjes en </a:t>
            </a:r>
            <a:endParaRPr sz="1200"/>
          </a:p>
          <a:p>
            <a:pPr indent="-304800" lvl="0" marL="457200" rtl="0" algn="l">
              <a:lnSpc>
                <a:spcPct val="115000"/>
              </a:lnSpc>
              <a:spcBef>
                <a:spcPts val="0"/>
              </a:spcBef>
              <a:spcAft>
                <a:spcPts val="0"/>
              </a:spcAft>
              <a:buSzPts val="1200"/>
              <a:buChar char="-"/>
            </a:pPr>
            <a:r>
              <a:rPr lang="nl" sz="1200"/>
              <a:t>1 teiltje of emmer gevuld met popcorn</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Uitleg activiteit:</a:t>
            </a:r>
            <a:endParaRPr b="1" sz="1200"/>
          </a:p>
          <a:p>
            <a:pPr indent="0" lvl="0" marL="0" rtl="0" algn="l">
              <a:lnSpc>
                <a:spcPct val="115000"/>
              </a:lnSpc>
              <a:spcBef>
                <a:spcPts val="0"/>
              </a:spcBef>
              <a:spcAft>
                <a:spcPts val="0"/>
              </a:spcAft>
              <a:buNone/>
            </a:pPr>
            <a:r>
              <a:rPr lang="nl" sz="1200"/>
              <a:t>Verdeel je groepje in 2 teams. Zet een schaal of bak gevuld met popcorn aan 1 kant van de ruimte en de lege aan de andere kant. Ieder team probeert zoveel mogelijk popcorn naar de overkant te brengen. Je mag maar 1 keer lopen en alles wat je onderweg knoeit, ben je kwijt. Je mag het alleen in je handen houden. Het is de bedoeling dat er zoveel mogelijk popcorn de overkant haalt.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Om over door te praten:</a:t>
            </a:r>
            <a:endParaRPr sz="1200"/>
          </a:p>
          <a:p>
            <a:pPr indent="-304800" lvl="0" marL="457200" rtl="0" algn="l">
              <a:spcBef>
                <a:spcPts val="0"/>
              </a:spcBef>
              <a:spcAft>
                <a:spcPts val="0"/>
              </a:spcAft>
              <a:buSzPts val="1200"/>
              <a:buChar char="●"/>
            </a:pPr>
            <a:r>
              <a:rPr lang="nl" sz="1200"/>
              <a:t>Waar komt het woord ‘hamsteren’ eigenlijk vandaan?</a:t>
            </a:r>
            <a:endParaRPr sz="1200"/>
          </a:p>
          <a:p>
            <a:pPr indent="-304800" lvl="0" marL="457200" rtl="0" algn="l">
              <a:spcBef>
                <a:spcPts val="0"/>
              </a:spcBef>
              <a:spcAft>
                <a:spcPts val="0"/>
              </a:spcAft>
              <a:buSzPts val="1200"/>
              <a:buChar char="●"/>
            </a:pPr>
            <a:r>
              <a:rPr lang="nl" sz="1200"/>
              <a:t>Heb jij weleens gehamsterd?</a:t>
            </a:r>
            <a:endParaRPr sz="1200"/>
          </a:p>
          <a:p>
            <a:pPr indent="-304800" lvl="0" marL="457200" rtl="0" algn="l">
              <a:spcBef>
                <a:spcPts val="0"/>
              </a:spcBef>
              <a:spcAft>
                <a:spcPts val="0"/>
              </a:spcAft>
              <a:buSzPts val="1200"/>
              <a:buChar char="●"/>
            </a:pPr>
            <a:r>
              <a:rPr lang="nl" sz="1200"/>
              <a:t>Wat gebeurt er als iedereen tegelijk gaat hamsteren?</a:t>
            </a:r>
            <a:endParaRPr sz="1200"/>
          </a:p>
          <a:p>
            <a:pPr indent="-304800" lvl="0" marL="457200" rtl="0" algn="l">
              <a:spcBef>
                <a:spcPts val="0"/>
              </a:spcBef>
              <a:spcAft>
                <a:spcPts val="0"/>
              </a:spcAft>
              <a:buSzPts val="1200"/>
              <a:buChar char="●"/>
            </a:pPr>
            <a:r>
              <a:rPr lang="nl" sz="1200"/>
              <a:t>Waarom hamsteren mensen eigenlijk? </a:t>
            </a:r>
            <a:endParaRPr sz="1200"/>
          </a:p>
          <a:p>
            <a:pPr indent="-304800" lvl="0" marL="457200" rtl="0" algn="l">
              <a:spcBef>
                <a:spcPts val="0"/>
              </a:spcBef>
              <a:spcAft>
                <a:spcPts val="0"/>
              </a:spcAft>
              <a:buSzPts val="1200"/>
              <a:buChar char="●"/>
            </a:pPr>
            <a:r>
              <a:rPr lang="nl" sz="1200"/>
              <a:t>Heb je tijdens het spel samengewerkt of tegen elkaar gestreden? </a:t>
            </a:r>
            <a:endParaRPr sz="1200"/>
          </a:p>
          <a:p>
            <a:pPr indent="-304800" lvl="0" marL="457200" rtl="0" algn="l">
              <a:spcBef>
                <a:spcPts val="0"/>
              </a:spcBef>
              <a:spcAft>
                <a:spcPts val="0"/>
              </a:spcAft>
              <a:buSzPts val="1200"/>
              <a:buChar char="●"/>
            </a:pPr>
            <a:r>
              <a:rPr lang="nl" sz="1200"/>
              <a:t>Op welke manier krijg je het meeste popcorn naar de overkant? </a:t>
            </a:r>
            <a:endParaRPr sz="1200"/>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56" name="Google Shape;56;p13"/>
          <p:cNvPicPr preferRelativeResize="0"/>
          <p:nvPr/>
        </p:nvPicPr>
        <p:blipFill>
          <a:blip r:embed="rId4">
            <a:alphaModFix/>
          </a:blip>
          <a:stretch>
            <a:fillRect/>
          </a:stretch>
        </p:blipFill>
        <p:spPr>
          <a:xfrm>
            <a:off x="2290763" y="7940075"/>
            <a:ext cx="2276475" cy="126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